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8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67" r:id="rId14"/>
    <p:sldId id="269" r:id="rId15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575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C02645-7437-73E1-C7FD-1BFACC51756A}" v="1" dt="2022-05-10T18:34:48.6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63" autoAdjust="0"/>
    <p:restoredTop sz="71823" autoAdjust="0"/>
  </p:normalViewPr>
  <p:slideViewPr>
    <p:cSldViewPr snapToGrid="0">
      <p:cViewPr varScale="1">
        <p:scale>
          <a:sx n="80" d="100"/>
          <a:sy n="80" d="100"/>
        </p:scale>
        <p:origin x="150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5495A7-38AE-4010-B7C7-9E61FB12D370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5BF8ED80-15F4-48E6-82F2-3BDF209EB60E}">
      <dgm:prSet/>
      <dgm:spPr/>
      <dgm:t>
        <a:bodyPr/>
        <a:lstStyle/>
        <a:p>
          <a:r>
            <a:rPr lang="en-US"/>
            <a:t>Definition of “Simple database System”</a:t>
          </a:r>
        </a:p>
      </dgm:t>
    </dgm:pt>
    <dgm:pt modelId="{FB127290-113B-464F-9DEC-2B22742C7E72}" type="parTrans" cxnId="{273F945C-5BB6-4BC8-9532-C7A8DBC7F8E4}">
      <dgm:prSet/>
      <dgm:spPr/>
      <dgm:t>
        <a:bodyPr/>
        <a:lstStyle/>
        <a:p>
          <a:endParaRPr lang="en-US"/>
        </a:p>
      </dgm:t>
    </dgm:pt>
    <dgm:pt modelId="{725490ED-771A-4738-98C8-71968F4EA4EF}" type="sibTrans" cxnId="{273F945C-5BB6-4BC8-9532-C7A8DBC7F8E4}">
      <dgm:prSet/>
      <dgm:spPr/>
      <dgm:t>
        <a:bodyPr/>
        <a:lstStyle/>
        <a:p>
          <a:endParaRPr lang="en-US"/>
        </a:p>
      </dgm:t>
    </dgm:pt>
    <dgm:pt modelId="{049A58AF-CBE3-4CBA-BFD4-18E61541BA92}">
      <dgm:prSet/>
      <dgm:spPr/>
      <dgm:t>
        <a:bodyPr/>
        <a:lstStyle/>
        <a:p>
          <a:r>
            <a:rPr lang="en-US"/>
            <a:t>Basic SELECT Queries</a:t>
          </a:r>
        </a:p>
      </dgm:t>
    </dgm:pt>
    <dgm:pt modelId="{2FF5F0FD-0AB8-482C-9591-C3DAA50A4AE0}" type="parTrans" cxnId="{2F351524-4192-4E7A-966C-09889375E946}">
      <dgm:prSet/>
      <dgm:spPr/>
      <dgm:t>
        <a:bodyPr/>
        <a:lstStyle/>
        <a:p>
          <a:endParaRPr lang="en-US"/>
        </a:p>
      </dgm:t>
    </dgm:pt>
    <dgm:pt modelId="{B47DC081-F714-4E29-805D-E7E4403FD24D}" type="sibTrans" cxnId="{2F351524-4192-4E7A-966C-09889375E946}">
      <dgm:prSet/>
      <dgm:spPr/>
      <dgm:t>
        <a:bodyPr/>
        <a:lstStyle/>
        <a:p>
          <a:endParaRPr lang="en-US"/>
        </a:p>
      </dgm:t>
    </dgm:pt>
    <dgm:pt modelId="{B34ED37C-0663-48FA-80FD-A273A61ACBA2}">
      <dgm:prSet/>
      <dgm:spPr/>
      <dgm:t>
        <a:bodyPr/>
        <a:lstStyle/>
        <a:p>
          <a:r>
            <a:rPr lang="en-US"/>
            <a:t>SELECT: specifies the attributes to be returned by the query</a:t>
          </a:r>
        </a:p>
      </dgm:t>
    </dgm:pt>
    <dgm:pt modelId="{8CC0CF64-A409-4D28-B78D-13E8B23ABE76}" type="parTrans" cxnId="{FB89E072-F88E-460B-92D1-17BC7C98D917}">
      <dgm:prSet/>
      <dgm:spPr/>
      <dgm:t>
        <a:bodyPr/>
        <a:lstStyle/>
        <a:p>
          <a:endParaRPr lang="en-US"/>
        </a:p>
      </dgm:t>
    </dgm:pt>
    <dgm:pt modelId="{CAC5847F-D5F6-447B-8F8C-FF92741A4D29}" type="sibTrans" cxnId="{FB89E072-F88E-460B-92D1-17BC7C98D917}">
      <dgm:prSet/>
      <dgm:spPr/>
      <dgm:t>
        <a:bodyPr/>
        <a:lstStyle/>
        <a:p>
          <a:endParaRPr lang="en-US"/>
        </a:p>
      </dgm:t>
    </dgm:pt>
    <dgm:pt modelId="{4FD6726D-88FB-4A3F-BB19-F135358CC3EC}">
      <dgm:prSet/>
      <dgm:spPr/>
      <dgm:t>
        <a:bodyPr/>
        <a:lstStyle/>
        <a:p>
          <a:r>
            <a:rPr lang="en-US"/>
            <a:t>FROM: specifies the table(s) from which the data will be retrieved</a:t>
          </a:r>
        </a:p>
      </dgm:t>
    </dgm:pt>
    <dgm:pt modelId="{52EE4AEA-AD4D-4BA8-87EE-E16207377A41}" type="parTrans" cxnId="{E3EB1D60-DE03-4A33-8D4A-66DFF2A7FE0D}">
      <dgm:prSet/>
      <dgm:spPr/>
      <dgm:t>
        <a:bodyPr/>
        <a:lstStyle/>
        <a:p>
          <a:endParaRPr lang="en-US"/>
        </a:p>
      </dgm:t>
    </dgm:pt>
    <dgm:pt modelId="{46C464F5-A8F3-482A-8F33-82CF572F49EB}" type="sibTrans" cxnId="{E3EB1D60-DE03-4A33-8D4A-66DFF2A7FE0D}">
      <dgm:prSet/>
      <dgm:spPr/>
      <dgm:t>
        <a:bodyPr/>
        <a:lstStyle/>
        <a:p>
          <a:endParaRPr lang="en-US"/>
        </a:p>
      </dgm:t>
    </dgm:pt>
    <dgm:pt modelId="{D54077EE-F676-425B-84AF-40F1D3033021}">
      <dgm:prSet/>
      <dgm:spPr/>
      <dgm:t>
        <a:bodyPr/>
        <a:lstStyle/>
        <a:p>
          <a:r>
            <a:rPr lang="en-US"/>
            <a:t>WHERE: filters the rows of data based on provided criteria</a:t>
          </a:r>
        </a:p>
      </dgm:t>
    </dgm:pt>
    <dgm:pt modelId="{99ED4490-0390-47D5-B7A1-8FB5AE167AE0}" type="parTrans" cxnId="{1FCBB93E-B51F-4810-95F1-9F280E736A99}">
      <dgm:prSet/>
      <dgm:spPr/>
      <dgm:t>
        <a:bodyPr/>
        <a:lstStyle/>
        <a:p>
          <a:endParaRPr lang="en-US"/>
        </a:p>
      </dgm:t>
    </dgm:pt>
    <dgm:pt modelId="{C9D82932-F32D-43C1-B26C-75A4A1173475}" type="sibTrans" cxnId="{1FCBB93E-B51F-4810-95F1-9F280E736A99}">
      <dgm:prSet/>
      <dgm:spPr/>
      <dgm:t>
        <a:bodyPr/>
        <a:lstStyle/>
        <a:p>
          <a:endParaRPr lang="en-US"/>
        </a:p>
      </dgm:t>
    </dgm:pt>
    <dgm:pt modelId="{B6F8A541-A56C-4BA2-8FF7-CF46192BC5B7}">
      <dgm:prSet/>
      <dgm:spPr/>
      <dgm:t>
        <a:bodyPr/>
        <a:lstStyle/>
        <a:p>
          <a:r>
            <a:rPr lang="en-US"/>
            <a:t>GROUP BY: groups the rows of data into collections based on sharing the same values in one or more attributes</a:t>
          </a:r>
        </a:p>
      </dgm:t>
    </dgm:pt>
    <dgm:pt modelId="{414C82CB-A508-475D-B0CC-BC5978F405B2}" type="parTrans" cxnId="{49AB7A68-79F3-4DB2-8606-126742F79017}">
      <dgm:prSet/>
      <dgm:spPr/>
      <dgm:t>
        <a:bodyPr/>
        <a:lstStyle/>
        <a:p>
          <a:endParaRPr lang="en-US"/>
        </a:p>
      </dgm:t>
    </dgm:pt>
    <dgm:pt modelId="{FF76A731-86B7-4976-9888-142A218E35C6}" type="sibTrans" cxnId="{49AB7A68-79F3-4DB2-8606-126742F79017}">
      <dgm:prSet/>
      <dgm:spPr/>
      <dgm:t>
        <a:bodyPr/>
        <a:lstStyle/>
        <a:p>
          <a:endParaRPr lang="en-US"/>
        </a:p>
      </dgm:t>
    </dgm:pt>
    <dgm:pt modelId="{634B0B3A-388A-47B1-A03E-1D9E9B681C20}">
      <dgm:prSet/>
      <dgm:spPr/>
      <dgm:t>
        <a:bodyPr/>
        <a:lstStyle/>
        <a:p>
          <a:r>
            <a:rPr lang="en-US"/>
            <a:t>HAVING: filters the groups formed in the GROUP BY clause based on provided criteria</a:t>
          </a:r>
        </a:p>
      </dgm:t>
    </dgm:pt>
    <dgm:pt modelId="{383F7E5D-C1EA-4EAC-990E-9CE818ACEDF7}" type="parTrans" cxnId="{2DBA7A60-1C54-4C09-AB6E-450901FBF9E7}">
      <dgm:prSet/>
      <dgm:spPr/>
      <dgm:t>
        <a:bodyPr/>
        <a:lstStyle/>
        <a:p>
          <a:endParaRPr lang="en-US"/>
        </a:p>
      </dgm:t>
    </dgm:pt>
    <dgm:pt modelId="{50D1E1CB-B228-452A-88EE-8148CF7C32AB}" type="sibTrans" cxnId="{2DBA7A60-1C54-4C09-AB6E-450901FBF9E7}">
      <dgm:prSet/>
      <dgm:spPr/>
      <dgm:t>
        <a:bodyPr/>
        <a:lstStyle/>
        <a:p>
          <a:endParaRPr lang="en-US"/>
        </a:p>
      </dgm:t>
    </dgm:pt>
    <dgm:pt modelId="{83DAB1EA-DA14-40F6-B0A9-FCD3824DDC49}">
      <dgm:prSet/>
      <dgm:spPr/>
      <dgm:t>
        <a:bodyPr/>
        <a:lstStyle/>
        <a:p>
          <a:r>
            <a:rPr lang="en-US"/>
            <a:t>ORDER BY: sorts the final query result rows in ascending or descending order based on the values of one or more attributes</a:t>
          </a:r>
        </a:p>
      </dgm:t>
    </dgm:pt>
    <dgm:pt modelId="{CABBB8E9-92CE-4312-A452-7567E377B357}" type="parTrans" cxnId="{6FF2F080-8AB0-4D24-A0C5-1905E4D07AF4}">
      <dgm:prSet/>
      <dgm:spPr/>
      <dgm:t>
        <a:bodyPr/>
        <a:lstStyle/>
        <a:p>
          <a:endParaRPr lang="en-US"/>
        </a:p>
      </dgm:t>
    </dgm:pt>
    <dgm:pt modelId="{C98A437B-22F8-4DEA-AF43-72132F96DD9C}" type="sibTrans" cxnId="{6FF2F080-8AB0-4D24-A0C5-1905E4D07AF4}">
      <dgm:prSet/>
      <dgm:spPr/>
      <dgm:t>
        <a:bodyPr/>
        <a:lstStyle/>
        <a:p>
          <a:endParaRPr lang="en-US"/>
        </a:p>
      </dgm:t>
    </dgm:pt>
    <dgm:pt modelId="{86270066-1F8D-4B45-AACD-2708326B48DA}" type="pres">
      <dgm:prSet presAssocID="{E75495A7-38AE-4010-B7C7-9E61FB12D370}" presName="vert0" presStyleCnt="0">
        <dgm:presLayoutVars>
          <dgm:dir/>
          <dgm:animOne val="branch"/>
          <dgm:animLvl val="lvl"/>
        </dgm:presLayoutVars>
      </dgm:prSet>
      <dgm:spPr/>
    </dgm:pt>
    <dgm:pt modelId="{A5E4C298-542B-4180-A3E3-991F0CA135D1}" type="pres">
      <dgm:prSet presAssocID="{5BF8ED80-15F4-48E6-82F2-3BDF209EB60E}" presName="thickLine" presStyleLbl="alignNode1" presStyleIdx="0" presStyleCnt="8"/>
      <dgm:spPr/>
    </dgm:pt>
    <dgm:pt modelId="{873B97F3-622C-4D57-AC45-BA0519268FEE}" type="pres">
      <dgm:prSet presAssocID="{5BF8ED80-15F4-48E6-82F2-3BDF209EB60E}" presName="horz1" presStyleCnt="0"/>
      <dgm:spPr/>
    </dgm:pt>
    <dgm:pt modelId="{B2EE417C-6BC4-441D-8060-198A93BEA3B0}" type="pres">
      <dgm:prSet presAssocID="{5BF8ED80-15F4-48E6-82F2-3BDF209EB60E}" presName="tx1" presStyleLbl="revTx" presStyleIdx="0" presStyleCnt="8"/>
      <dgm:spPr/>
    </dgm:pt>
    <dgm:pt modelId="{A2DBEB22-8D7E-4831-8FED-8020D0CDD5AC}" type="pres">
      <dgm:prSet presAssocID="{5BF8ED80-15F4-48E6-82F2-3BDF209EB60E}" presName="vert1" presStyleCnt="0"/>
      <dgm:spPr/>
    </dgm:pt>
    <dgm:pt modelId="{9659502E-5FDA-4332-BE37-CAB82E1CCF54}" type="pres">
      <dgm:prSet presAssocID="{049A58AF-CBE3-4CBA-BFD4-18E61541BA92}" presName="thickLine" presStyleLbl="alignNode1" presStyleIdx="1" presStyleCnt="8"/>
      <dgm:spPr/>
    </dgm:pt>
    <dgm:pt modelId="{8694F37E-C383-48A9-947E-3272ECD3501C}" type="pres">
      <dgm:prSet presAssocID="{049A58AF-CBE3-4CBA-BFD4-18E61541BA92}" presName="horz1" presStyleCnt="0"/>
      <dgm:spPr/>
    </dgm:pt>
    <dgm:pt modelId="{E49D72A9-ED7B-484E-9A3F-65F3F5002408}" type="pres">
      <dgm:prSet presAssocID="{049A58AF-CBE3-4CBA-BFD4-18E61541BA92}" presName="tx1" presStyleLbl="revTx" presStyleIdx="1" presStyleCnt="8"/>
      <dgm:spPr/>
    </dgm:pt>
    <dgm:pt modelId="{E6F5A301-73D7-402F-8983-BDCCA7759DCC}" type="pres">
      <dgm:prSet presAssocID="{049A58AF-CBE3-4CBA-BFD4-18E61541BA92}" presName="vert1" presStyleCnt="0"/>
      <dgm:spPr/>
    </dgm:pt>
    <dgm:pt modelId="{E6B7F6BC-5D4F-4D5C-A612-80CC528AA7E3}" type="pres">
      <dgm:prSet presAssocID="{B34ED37C-0663-48FA-80FD-A273A61ACBA2}" presName="thickLine" presStyleLbl="alignNode1" presStyleIdx="2" presStyleCnt="8"/>
      <dgm:spPr/>
    </dgm:pt>
    <dgm:pt modelId="{6DDE9760-14D1-419C-9752-8322AC827738}" type="pres">
      <dgm:prSet presAssocID="{B34ED37C-0663-48FA-80FD-A273A61ACBA2}" presName="horz1" presStyleCnt="0"/>
      <dgm:spPr/>
    </dgm:pt>
    <dgm:pt modelId="{2C2BAAD1-9F57-4798-A765-42BC7322CAB0}" type="pres">
      <dgm:prSet presAssocID="{B34ED37C-0663-48FA-80FD-A273A61ACBA2}" presName="tx1" presStyleLbl="revTx" presStyleIdx="2" presStyleCnt="8"/>
      <dgm:spPr/>
    </dgm:pt>
    <dgm:pt modelId="{80CEDE08-12F7-4EB7-9858-B40E6A5A9C55}" type="pres">
      <dgm:prSet presAssocID="{B34ED37C-0663-48FA-80FD-A273A61ACBA2}" presName="vert1" presStyleCnt="0"/>
      <dgm:spPr/>
    </dgm:pt>
    <dgm:pt modelId="{A8EA7519-24F8-4BB8-B8CD-81D5BB234E79}" type="pres">
      <dgm:prSet presAssocID="{4FD6726D-88FB-4A3F-BB19-F135358CC3EC}" presName="thickLine" presStyleLbl="alignNode1" presStyleIdx="3" presStyleCnt="8"/>
      <dgm:spPr/>
    </dgm:pt>
    <dgm:pt modelId="{67F74B21-885E-42D9-87E0-278D48ADFB88}" type="pres">
      <dgm:prSet presAssocID="{4FD6726D-88FB-4A3F-BB19-F135358CC3EC}" presName="horz1" presStyleCnt="0"/>
      <dgm:spPr/>
    </dgm:pt>
    <dgm:pt modelId="{FC662E35-AEE6-4E05-8914-9D229024F695}" type="pres">
      <dgm:prSet presAssocID="{4FD6726D-88FB-4A3F-BB19-F135358CC3EC}" presName="tx1" presStyleLbl="revTx" presStyleIdx="3" presStyleCnt="8"/>
      <dgm:spPr/>
    </dgm:pt>
    <dgm:pt modelId="{FB67284A-2330-41C8-98F8-F8953F2CE1B3}" type="pres">
      <dgm:prSet presAssocID="{4FD6726D-88FB-4A3F-BB19-F135358CC3EC}" presName="vert1" presStyleCnt="0"/>
      <dgm:spPr/>
    </dgm:pt>
    <dgm:pt modelId="{51D240B1-04A6-499C-8F0D-D17C104E48BD}" type="pres">
      <dgm:prSet presAssocID="{D54077EE-F676-425B-84AF-40F1D3033021}" presName="thickLine" presStyleLbl="alignNode1" presStyleIdx="4" presStyleCnt="8"/>
      <dgm:spPr/>
    </dgm:pt>
    <dgm:pt modelId="{69FDA1DE-8C38-41C7-8FEF-F1F7923A6FF4}" type="pres">
      <dgm:prSet presAssocID="{D54077EE-F676-425B-84AF-40F1D3033021}" presName="horz1" presStyleCnt="0"/>
      <dgm:spPr/>
    </dgm:pt>
    <dgm:pt modelId="{D6041328-1365-4EF5-A7F5-0AEB86BD52E1}" type="pres">
      <dgm:prSet presAssocID="{D54077EE-F676-425B-84AF-40F1D3033021}" presName="tx1" presStyleLbl="revTx" presStyleIdx="4" presStyleCnt="8"/>
      <dgm:spPr/>
    </dgm:pt>
    <dgm:pt modelId="{4998837A-4E7B-4C0F-B3D6-8DDBE3008C6D}" type="pres">
      <dgm:prSet presAssocID="{D54077EE-F676-425B-84AF-40F1D3033021}" presName="vert1" presStyleCnt="0"/>
      <dgm:spPr/>
    </dgm:pt>
    <dgm:pt modelId="{43CB6F61-587F-493A-A9D6-13DC46FFE3B2}" type="pres">
      <dgm:prSet presAssocID="{B6F8A541-A56C-4BA2-8FF7-CF46192BC5B7}" presName="thickLine" presStyleLbl="alignNode1" presStyleIdx="5" presStyleCnt="8"/>
      <dgm:spPr/>
    </dgm:pt>
    <dgm:pt modelId="{98E9BF52-235C-4182-A4BC-101970060F84}" type="pres">
      <dgm:prSet presAssocID="{B6F8A541-A56C-4BA2-8FF7-CF46192BC5B7}" presName="horz1" presStyleCnt="0"/>
      <dgm:spPr/>
    </dgm:pt>
    <dgm:pt modelId="{A1A0315A-21DE-46DE-B795-5D4C38DD8900}" type="pres">
      <dgm:prSet presAssocID="{B6F8A541-A56C-4BA2-8FF7-CF46192BC5B7}" presName="tx1" presStyleLbl="revTx" presStyleIdx="5" presStyleCnt="8"/>
      <dgm:spPr/>
    </dgm:pt>
    <dgm:pt modelId="{D386CD59-D7C6-48A7-95E6-12E8760DC44A}" type="pres">
      <dgm:prSet presAssocID="{B6F8A541-A56C-4BA2-8FF7-CF46192BC5B7}" presName="vert1" presStyleCnt="0"/>
      <dgm:spPr/>
    </dgm:pt>
    <dgm:pt modelId="{EDC50121-C312-45BA-B3B9-638277F81E88}" type="pres">
      <dgm:prSet presAssocID="{634B0B3A-388A-47B1-A03E-1D9E9B681C20}" presName="thickLine" presStyleLbl="alignNode1" presStyleIdx="6" presStyleCnt="8"/>
      <dgm:spPr/>
    </dgm:pt>
    <dgm:pt modelId="{25AA52D4-A947-456C-96ED-96D49830035C}" type="pres">
      <dgm:prSet presAssocID="{634B0B3A-388A-47B1-A03E-1D9E9B681C20}" presName="horz1" presStyleCnt="0"/>
      <dgm:spPr/>
    </dgm:pt>
    <dgm:pt modelId="{8B631731-4077-4FF9-941E-085BBF346E8F}" type="pres">
      <dgm:prSet presAssocID="{634B0B3A-388A-47B1-A03E-1D9E9B681C20}" presName="tx1" presStyleLbl="revTx" presStyleIdx="6" presStyleCnt="8"/>
      <dgm:spPr/>
    </dgm:pt>
    <dgm:pt modelId="{C4FBADBE-E434-41D1-A52B-241F2E87895F}" type="pres">
      <dgm:prSet presAssocID="{634B0B3A-388A-47B1-A03E-1D9E9B681C20}" presName="vert1" presStyleCnt="0"/>
      <dgm:spPr/>
    </dgm:pt>
    <dgm:pt modelId="{386BCFD1-E9B4-402B-AACE-154318913F5B}" type="pres">
      <dgm:prSet presAssocID="{83DAB1EA-DA14-40F6-B0A9-FCD3824DDC49}" presName="thickLine" presStyleLbl="alignNode1" presStyleIdx="7" presStyleCnt="8"/>
      <dgm:spPr/>
    </dgm:pt>
    <dgm:pt modelId="{7C8F8545-59D1-4057-AFFF-73EEF16D583F}" type="pres">
      <dgm:prSet presAssocID="{83DAB1EA-DA14-40F6-B0A9-FCD3824DDC49}" presName="horz1" presStyleCnt="0"/>
      <dgm:spPr/>
    </dgm:pt>
    <dgm:pt modelId="{468AF8CA-B3E4-43CA-A84C-74B6EB1504E8}" type="pres">
      <dgm:prSet presAssocID="{83DAB1EA-DA14-40F6-B0A9-FCD3824DDC49}" presName="tx1" presStyleLbl="revTx" presStyleIdx="7" presStyleCnt="8"/>
      <dgm:spPr/>
    </dgm:pt>
    <dgm:pt modelId="{DE5864E6-D132-4EAE-A4A8-3FCEC2B3DEE2}" type="pres">
      <dgm:prSet presAssocID="{83DAB1EA-DA14-40F6-B0A9-FCD3824DDC49}" presName="vert1" presStyleCnt="0"/>
      <dgm:spPr/>
    </dgm:pt>
  </dgm:ptLst>
  <dgm:cxnLst>
    <dgm:cxn modelId="{6343B213-CD9B-48BA-A835-A5718FE3D22F}" type="presOf" srcId="{B6F8A541-A56C-4BA2-8FF7-CF46192BC5B7}" destId="{A1A0315A-21DE-46DE-B795-5D4C38DD8900}" srcOrd="0" destOrd="0" presId="urn:microsoft.com/office/officeart/2008/layout/LinedList"/>
    <dgm:cxn modelId="{AEB1A119-3759-4C6C-BA0B-87FEA93431D9}" type="presOf" srcId="{B34ED37C-0663-48FA-80FD-A273A61ACBA2}" destId="{2C2BAAD1-9F57-4798-A765-42BC7322CAB0}" srcOrd="0" destOrd="0" presId="urn:microsoft.com/office/officeart/2008/layout/LinedList"/>
    <dgm:cxn modelId="{2F351524-4192-4E7A-966C-09889375E946}" srcId="{E75495A7-38AE-4010-B7C7-9E61FB12D370}" destId="{049A58AF-CBE3-4CBA-BFD4-18E61541BA92}" srcOrd="1" destOrd="0" parTransId="{2FF5F0FD-0AB8-482C-9591-C3DAA50A4AE0}" sibTransId="{B47DC081-F714-4E29-805D-E7E4403FD24D}"/>
    <dgm:cxn modelId="{1FCBB93E-B51F-4810-95F1-9F280E736A99}" srcId="{E75495A7-38AE-4010-B7C7-9E61FB12D370}" destId="{D54077EE-F676-425B-84AF-40F1D3033021}" srcOrd="4" destOrd="0" parTransId="{99ED4490-0390-47D5-B7A1-8FB5AE167AE0}" sibTransId="{C9D82932-F32D-43C1-B26C-75A4A1173475}"/>
    <dgm:cxn modelId="{273F945C-5BB6-4BC8-9532-C7A8DBC7F8E4}" srcId="{E75495A7-38AE-4010-B7C7-9E61FB12D370}" destId="{5BF8ED80-15F4-48E6-82F2-3BDF209EB60E}" srcOrd="0" destOrd="0" parTransId="{FB127290-113B-464F-9DEC-2B22742C7E72}" sibTransId="{725490ED-771A-4738-98C8-71968F4EA4EF}"/>
    <dgm:cxn modelId="{E3EB1D60-DE03-4A33-8D4A-66DFF2A7FE0D}" srcId="{E75495A7-38AE-4010-B7C7-9E61FB12D370}" destId="{4FD6726D-88FB-4A3F-BB19-F135358CC3EC}" srcOrd="3" destOrd="0" parTransId="{52EE4AEA-AD4D-4BA8-87EE-E16207377A41}" sibTransId="{46C464F5-A8F3-482A-8F33-82CF572F49EB}"/>
    <dgm:cxn modelId="{2DBA7A60-1C54-4C09-AB6E-450901FBF9E7}" srcId="{E75495A7-38AE-4010-B7C7-9E61FB12D370}" destId="{634B0B3A-388A-47B1-A03E-1D9E9B681C20}" srcOrd="6" destOrd="0" parTransId="{383F7E5D-C1EA-4EAC-990E-9CE818ACEDF7}" sibTransId="{50D1E1CB-B228-452A-88EE-8148CF7C32AB}"/>
    <dgm:cxn modelId="{49AB7A68-79F3-4DB2-8606-126742F79017}" srcId="{E75495A7-38AE-4010-B7C7-9E61FB12D370}" destId="{B6F8A541-A56C-4BA2-8FF7-CF46192BC5B7}" srcOrd="5" destOrd="0" parTransId="{414C82CB-A508-475D-B0CC-BC5978F405B2}" sibTransId="{FF76A731-86B7-4976-9888-142A218E35C6}"/>
    <dgm:cxn modelId="{AF704149-2767-45B9-A4AB-7E796E10EBCA}" type="presOf" srcId="{049A58AF-CBE3-4CBA-BFD4-18E61541BA92}" destId="{E49D72A9-ED7B-484E-9A3F-65F3F5002408}" srcOrd="0" destOrd="0" presId="urn:microsoft.com/office/officeart/2008/layout/LinedList"/>
    <dgm:cxn modelId="{FB89E072-F88E-460B-92D1-17BC7C98D917}" srcId="{E75495A7-38AE-4010-B7C7-9E61FB12D370}" destId="{B34ED37C-0663-48FA-80FD-A273A61ACBA2}" srcOrd="2" destOrd="0" parTransId="{8CC0CF64-A409-4D28-B78D-13E8B23ABE76}" sibTransId="{CAC5847F-D5F6-447B-8F8C-FF92741A4D29}"/>
    <dgm:cxn modelId="{AA2CDB55-EC89-48B4-8243-E5C385268B54}" type="presOf" srcId="{83DAB1EA-DA14-40F6-B0A9-FCD3824DDC49}" destId="{468AF8CA-B3E4-43CA-A84C-74B6EB1504E8}" srcOrd="0" destOrd="0" presId="urn:microsoft.com/office/officeart/2008/layout/LinedList"/>
    <dgm:cxn modelId="{6FF2F080-8AB0-4D24-A0C5-1905E4D07AF4}" srcId="{E75495A7-38AE-4010-B7C7-9E61FB12D370}" destId="{83DAB1EA-DA14-40F6-B0A9-FCD3824DDC49}" srcOrd="7" destOrd="0" parTransId="{CABBB8E9-92CE-4312-A452-7567E377B357}" sibTransId="{C98A437B-22F8-4DEA-AF43-72132F96DD9C}"/>
    <dgm:cxn modelId="{738C639B-8A08-41CF-B450-9DD6F57047D2}" type="presOf" srcId="{5BF8ED80-15F4-48E6-82F2-3BDF209EB60E}" destId="{B2EE417C-6BC4-441D-8060-198A93BEA3B0}" srcOrd="0" destOrd="0" presId="urn:microsoft.com/office/officeart/2008/layout/LinedList"/>
    <dgm:cxn modelId="{3EC377CE-D5C8-485B-BA90-23E5AFB2C0BC}" type="presOf" srcId="{D54077EE-F676-425B-84AF-40F1D3033021}" destId="{D6041328-1365-4EF5-A7F5-0AEB86BD52E1}" srcOrd="0" destOrd="0" presId="urn:microsoft.com/office/officeart/2008/layout/LinedList"/>
    <dgm:cxn modelId="{F07207D4-A348-4C56-AC60-40BC0774B82E}" type="presOf" srcId="{4FD6726D-88FB-4A3F-BB19-F135358CC3EC}" destId="{FC662E35-AEE6-4E05-8914-9D229024F695}" srcOrd="0" destOrd="0" presId="urn:microsoft.com/office/officeart/2008/layout/LinedList"/>
    <dgm:cxn modelId="{7BC64AD8-C964-4AB0-8ECB-8E87E550FE50}" type="presOf" srcId="{634B0B3A-388A-47B1-A03E-1D9E9B681C20}" destId="{8B631731-4077-4FF9-941E-085BBF346E8F}" srcOrd="0" destOrd="0" presId="urn:microsoft.com/office/officeart/2008/layout/LinedList"/>
    <dgm:cxn modelId="{983D0EE8-7935-4B95-B354-473FA335AD3B}" type="presOf" srcId="{E75495A7-38AE-4010-B7C7-9E61FB12D370}" destId="{86270066-1F8D-4B45-AACD-2708326B48DA}" srcOrd="0" destOrd="0" presId="urn:microsoft.com/office/officeart/2008/layout/LinedList"/>
    <dgm:cxn modelId="{17368B4E-90D7-4F29-9A0A-DB143B089DF4}" type="presParOf" srcId="{86270066-1F8D-4B45-AACD-2708326B48DA}" destId="{A5E4C298-542B-4180-A3E3-991F0CA135D1}" srcOrd="0" destOrd="0" presId="urn:microsoft.com/office/officeart/2008/layout/LinedList"/>
    <dgm:cxn modelId="{5DFB4B45-7B3F-4B18-A7B6-E49B60056AC5}" type="presParOf" srcId="{86270066-1F8D-4B45-AACD-2708326B48DA}" destId="{873B97F3-622C-4D57-AC45-BA0519268FEE}" srcOrd="1" destOrd="0" presId="urn:microsoft.com/office/officeart/2008/layout/LinedList"/>
    <dgm:cxn modelId="{F4DACB7B-8358-442A-BBD3-132700A29CD3}" type="presParOf" srcId="{873B97F3-622C-4D57-AC45-BA0519268FEE}" destId="{B2EE417C-6BC4-441D-8060-198A93BEA3B0}" srcOrd="0" destOrd="0" presId="urn:microsoft.com/office/officeart/2008/layout/LinedList"/>
    <dgm:cxn modelId="{D4D27D86-43FF-4664-A253-00D42276C4A7}" type="presParOf" srcId="{873B97F3-622C-4D57-AC45-BA0519268FEE}" destId="{A2DBEB22-8D7E-4831-8FED-8020D0CDD5AC}" srcOrd="1" destOrd="0" presId="urn:microsoft.com/office/officeart/2008/layout/LinedList"/>
    <dgm:cxn modelId="{F1E9399B-9F6D-44B3-AF58-A6F4404496EB}" type="presParOf" srcId="{86270066-1F8D-4B45-AACD-2708326B48DA}" destId="{9659502E-5FDA-4332-BE37-CAB82E1CCF54}" srcOrd="2" destOrd="0" presId="urn:microsoft.com/office/officeart/2008/layout/LinedList"/>
    <dgm:cxn modelId="{1FDED405-22A5-4521-9294-22E5575271AE}" type="presParOf" srcId="{86270066-1F8D-4B45-AACD-2708326B48DA}" destId="{8694F37E-C383-48A9-947E-3272ECD3501C}" srcOrd="3" destOrd="0" presId="urn:microsoft.com/office/officeart/2008/layout/LinedList"/>
    <dgm:cxn modelId="{3A174DA0-1CD8-4C40-8435-83A2AD117551}" type="presParOf" srcId="{8694F37E-C383-48A9-947E-3272ECD3501C}" destId="{E49D72A9-ED7B-484E-9A3F-65F3F5002408}" srcOrd="0" destOrd="0" presId="urn:microsoft.com/office/officeart/2008/layout/LinedList"/>
    <dgm:cxn modelId="{E807ABCE-AD27-4C45-93BB-2BC51F08E566}" type="presParOf" srcId="{8694F37E-C383-48A9-947E-3272ECD3501C}" destId="{E6F5A301-73D7-402F-8983-BDCCA7759DCC}" srcOrd="1" destOrd="0" presId="urn:microsoft.com/office/officeart/2008/layout/LinedList"/>
    <dgm:cxn modelId="{F460804A-6833-4D27-A4FF-AA04476314C4}" type="presParOf" srcId="{86270066-1F8D-4B45-AACD-2708326B48DA}" destId="{E6B7F6BC-5D4F-4D5C-A612-80CC528AA7E3}" srcOrd="4" destOrd="0" presId="urn:microsoft.com/office/officeart/2008/layout/LinedList"/>
    <dgm:cxn modelId="{41EFFAA5-9327-4F49-876D-2A0000D0D4AD}" type="presParOf" srcId="{86270066-1F8D-4B45-AACD-2708326B48DA}" destId="{6DDE9760-14D1-419C-9752-8322AC827738}" srcOrd="5" destOrd="0" presId="urn:microsoft.com/office/officeart/2008/layout/LinedList"/>
    <dgm:cxn modelId="{A2B78E11-0BAF-4EFE-8DDD-D4F887935B6C}" type="presParOf" srcId="{6DDE9760-14D1-419C-9752-8322AC827738}" destId="{2C2BAAD1-9F57-4798-A765-42BC7322CAB0}" srcOrd="0" destOrd="0" presId="urn:microsoft.com/office/officeart/2008/layout/LinedList"/>
    <dgm:cxn modelId="{2D080100-CB4F-41ED-8F48-F8FD1327CFAC}" type="presParOf" srcId="{6DDE9760-14D1-419C-9752-8322AC827738}" destId="{80CEDE08-12F7-4EB7-9858-B40E6A5A9C55}" srcOrd="1" destOrd="0" presId="urn:microsoft.com/office/officeart/2008/layout/LinedList"/>
    <dgm:cxn modelId="{F23055BA-A5F9-4928-B1A8-A1CA3FE5632D}" type="presParOf" srcId="{86270066-1F8D-4B45-AACD-2708326B48DA}" destId="{A8EA7519-24F8-4BB8-B8CD-81D5BB234E79}" srcOrd="6" destOrd="0" presId="urn:microsoft.com/office/officeart/2008/layout/LinedList"/>
    <dgm:cxn modelId="{E095579A-EAAF-4FF6-9BC6-C9688978B18E}" type="presParOf" srcId="{86270066-1F8D-4B45-AACD-2708326B48DA}" destId="{67F74B21-885E-42D9-87E0-278D48ADFB88}" srcOrd="7" destOrd="0" presId="urn:microsoft.com/office/officeart/2008/layout/LinedList"/>
    <dgm:cxn modelId="{E734B769-1AE4-42B7-9E5C-8D2FADC8D5ED}" type="presParOf" srcId="{67F74B21-885E-42D9-87E0-278D48ADFB88}" destId="{FC662E35-AEE6-4E05-8914-9D229024F695}" srcOrd="0" destOrd="0" presId="urn:microsoft.com/office/officeart/2008/layout/LinedList"/>
    <dgm:cxn modelId="{DA69DD5E-6BCF-4A6B-8C8B-E8821079846D}" type="presParOf" srcId="{67F74B21-885E-42D9-87E0-278D48ADFB88}" destId="{FB67284A-2330-41C8-98F8-F8953F2CE1B3}" srcOrd="1" destOrd="0" presId="urn:microsoft.com/office/officeart/2008/layout/LinedList"/>
    <dgm:cxn modelId="{5BD6EE17-65C2-49B7-A13F-72E41519F482}" type="presParOf" srcId="{86270066-1F8D-4B45-AACD-2708326B48DA}" destId="{51D240B1-04A6-499C-8F0D-D17C104E48BD}" srcOrd="8" destOrd="0" presId="urn:microsoft.com/office/officeart/2008/layout/LinedList"/>
    <dgm:cxn modelId="{D9BD8DCA-80D9-40C9-9993-661EEF70A5F1}" type="presParOf" srcId="{86270066-1F8D-4B45-AACD-2708326B48DA}" destId="{69FDA1DE-8C38-41C7-8FEF-F1F7923A6FF4}" srcOrd="9" destOrd="0" presId="urn:microsoft.com/office/officeart/2008/layout/LinedList"/>
    <dgm:cxn modelId="{F9862500-07C2-4B31-B9E4-0E29636A7F4A}" type="presParOf" srcId="{69FDA1DE-8C38-41C7-8FEF-F1F7923A6FF4}" destId="{D6041328-1365-4EF5-A7F5-0AEB86BD52E1}" srcOrd="0" destOrd="0" presId="urn:microsoft.com/office/officeart/2008/layout/LinedList"/>
    <dgm:cxn modelId="{221C7F12-0990-4365-B391-3B1BB0B0B38E}" type="presParOf" srcId="{69FDA1DE-8C38-41C7-8FEF-F1F7923A6FF4}" destId="{4998837A-4E7B-4C0F-B3D6-8DDBE3008C6D}" srcOrd="1" destOrd="0" presId="urn:microsoft.com/office/officeart/2008/layout/LinedList"/>
    <dgm:cxn modelId="{69592A60-1856-4003-AB99-6CC518DCEF45}" type="presParOf" srcId="{86270066-1F8D-4B45-AACD-2708326B48DA}" destId="{43CB6F61-587F-493A-A9D6-13DC46FFE3B2}" srcOrd="10" destOrd="0" presId="urn:microsoft.com/office/officeart/2008/layout/LinedList"/>
    <dgm:cxn modelId="{ABF85274-BDF4-4F31-B818-D3E7E79CE6A1}" type="presParOf" srcId="{86270066-1F8D-4B45-AACD-2708326B48DA}" destId="{98E9BF52-235C-4182-A4BC-101970060F84}" srcOrd="11" destOrd="0" presId="urn:microsoft.com/office/officeart/2008/layout/LinedList"/>
    <dgm:cxn modelId="{059008AF-08FF-442B-9D43-678C87ACF2CE}" type="presParOf" srcId="{98E9BF52-235C-4182-A4BC-101970060F84}" destId="{A1A0315A-21DE-46DE-B795-5D4C38DD8900}" srcOrd="0" destOrd="0" presId="urn:microsoft.com/office/officeart/2008/layout/LinedList"/>
    <dgm:cxn modelId="{30B32BBD-1DE5-416F-9796-1A05E45C1336}" type="presParOf" srcId="{98E9BF52-235C-4182-A4BC-101970060F84}" destId="{D386CD59-D7C6-48A7-95E6-12E8760DC44A}" srcOrd="1" destOrd="0" presId="urn:microsoft.com/office/officeart/2008/layout/LinedList"/>
    <dgm:cxn modelId="{8F6085E8-EF90-4D49-88F3-E9E9EFBE2301}" type="presParOf" srcId="{86270066-1F8D-4B45-AACD-2708326B48DA}" destId="{EDC50121-C312-45BA-B3B9-638277F81E88}" srcOrd="12" destOrd="0" presId="urn:microsoft.com/office/officeart/2008/layout/LinedList"/>
    <dgm:cxn modelId="{936CA51A-990E-4917-A39D-6673DE1DB183}" type="presParOf" srcId="{86270066-1F8D-4B45-AACD-2708326B48DA}" destId="{25AA52D4-A947-456C-96ED-96D49830035C}" srcOrd="13" destOrd="0" presId="urn:microsoft.com/office/officeart/2008/layout/LinedList"/>
    <dgm:cxn modelId="{81641B82-41DE-403D-8A3D-BD0162B97A49}" type="presParOf" srcId="{25AA52D4-A947-456C-96ED-96D49830035C}" destId="{8B631731-4077-4FF9-941E-085BBF346E8F}" srcOrd="0" destOrd="0" presId="urn:microsoft.com/office/officeart/2008/layout/LinedList"/>
    <dgm:cxn modelId="{C1EF8F8C-E367-4330-9E17-E372CF00A0CB}" type="presParOf" srcId="{25AA52D4-A947-456C-96ED-96D49830035C}" destId="{C4FBADBE-E434-41D1-A52B-241F2E87895F}" srcOrd="1" destOrd="0" presId="urn:microsoft.com/office/officeart/2008/layout/LinedList"/>
    <dgm:cxn modelId="{DEB0D2FB-0CF7-4820-8D7D-FED0C7048146}" type="presParOf" srcId="{86270066-1F8D-4B45-AACD-2708326B48DA}" destId="{386BCFD1-E9B4-402B-AACE-154318913F5B}" srcOrd="14" destOrd="0" presId="urn:microsoft.com/office/officeart/2008/layout/LinedList"/>
    <dgm:cxn modelId="{90F43100-C97C-4F71-A8E2-9E76A04CD078}" type="presParOf" srcId="{86270066-1F8D-4B45-AACD-2708326B48DA}" destId="{7C8F8545-59D1-4057-AFFF-73EEF16D583F}" srcOrd="15" destOrd="0" presId="urn:microsoft.com/office/officeart/2008/layout/LinedList"/>
    <dgm:cxn modelId="{13B20881-EF08-4318-A5A6-CCAEC17EC192}" type="presParOf" srcId="{7C8F8545-59D1-4057-AFFF-73EEF16D583F}" destId="{468AF8CA-B3E4-43CA-A84C-74B6EB1504E8}" srcOrd="0" destOrd="0" presId="urn:microsoft.com/office/officeart/2008/layout/LinedList"/>
    <dgm:cxn modelId="{0195AE45-D49A-4629-AC68-179EB3022F8F}" type="presParOf" srcId="{7C8F8545-59D1-4057-AFFF-73EEF16D583F}" destId="{DE5864E6-D132-4EAE-A4A8-3FCEC2B3DEE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E4C298-542B-4180-A3E3-991F0CA135D1}">
      <dsp:nvSpPr>
        <dsp:cNvPr id="0" name=""/>
        <dsp:cNvSpPr/>
      </dsp:nvSpPr>
      <dsp:spPr>
        <a:xfrm>
          <a:off x="0" y="0"/>
          <a:ext cx="4780416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EE417C-6BC4-441D-8060-198A93BEA3B0}">
      <dsp:nvSpPr>
        <dsp:cNvPr id="0" name=""/>
        <dsp:cNvSpPr/>
      </dsp:nvSpPr>
      <dsp:spPr>
        <a:xfrm>
          <a:off x="0" y="0"/>
          <a:ext cx="4780416" cy="5600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Definition of “Simple database System”</a:t>
          </a:r>
        </a:p>
      </dsp:txBody>
      <dsp:txXfrm>
        <a:off x="0" y="0"/>
        <a:ext cx="4780416" cy="560090"/>
      </dsp:txXfrm>
    </dsp:sp>
    <dsp:sp modelId="{9659502E-5FDA-4332-BE37-CAB82E1CCF54}">
      <dsp:nvSpPr>
        <dsp:cNvPr id="0" name=""/>
        <dsp:cNvSpPr/>
      </dsp:nvSpPr>
      <dsp:spPr>
        <a:xfrm>
          <a:off x="0" y="560090"/>
          <a:ext cx="4780416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9D72A9-ED7B-484E-9A3F-65F3F5002408}">
      <dsp:nvSpPr>
        <dsp:cNvPr id="0" name=""/>
        <dsp:cNvSpPr/>
      </dsp:nvSpPr>
      <dsp:spPr>
        <a:xfrm>
          <a:off x="0" y="560090"/>
          <a:ext cx="4780416" cy="5600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Basic SELECT Queries</a:t>
          </a:r>
        </a:p>
      </dsp:txBody>
      <dsp:txXfrm>
        <a:off x="0" y="560090"/>
        <a:ext cx="4780416" cy="560090"/>
      </dsp:txXfrm>
    </dsp:sp>
    <dsp:sp modelId="{E6B7F6BC-5D4F-4D5C-A612-80CC528AA7E3}">
      <dsp:nvSpPr>
        <dsp:cNvPr id="0" name=""/>
        <dsp:cNvSpPr/>
      </dsp:nvSpPr>
      <dsp:spPr>
        <a:xfrm>
          <a:off x="0" y="1120181"/>
          <a:ext cx="4780416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2BAAD1-9F57-4798-A765-42BC7322CAB0}">
      <dsp:nvSpPr>
        <dsp:cNvPr id="0" name=""/>
        <dsp:cNvSpPr/>
      </dsp:nvSpPr>
      <dsp:spPr>
        <a:xfrm>
          <a:off x="0" y="1120181"/>
          <a:ext cx="4780416" cy="5600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SELECT: specifies the attributes to be returned by the query</a:t>
          </a:r>
        </a:p>
      </dsp:txBody>
      <dsp:txXfrm>
        <a:off x="0" y="1120181"/>
        <a:ext cx="4780416" cy="560090"/>
      </dsp:txXfrm>
    </dsp:sp>
    <dsp:sp modelId="{A8EA7519-24F8-4BB8-B8CD-81D5BB234E79}">
      <dsp:nvSpPr>
        <dsp:cNvPr id="0" name=""/>
        <dsp:cNvSpPr/>
      </dsp:nvSpPr>
      <dsp:spPr>
        <a:xfrm>
          <a:off x="0" y="1680272"/>
          <a:ext cx="4780416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662E35-AEE6-4E05-8914-9D229024F695}">
      <dsp:nvSpPr>
        <dsp:cNvPr id="0" name=""/>
        <dsp:cNvSpPr/>
      </dsp:nvSpPr>
      <dsp:spPr>
        <a:xfrm>
          <a:off x="0" y="1680272"/>
          <a:ext cx="4780416" cy="5600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FROM: specifies the table(s) from which the data will be retrieved</a:t>
          </a:r>
        </a:p>
      </dsp:txBody>
      <dsp:txXfrm>
        <a:off x="0" y="1680272"/>
        <a:ext cx="4780416" cy="560090"/>
      </dsp:txXfrm>
    </dsp:sp>
    <dsp:sp modelId="{51D240B1-04A6-499C-8F0D-D17C104E48BD}">
      <dsp:nvSpPr>
        <dsp:cNvPr id="0" name=""/>
        <dsp:cNvSpPr/>
      </dsp:nvSpPr>
      <dsp:spPr>
        <a:xfrm>
          <a:off x="0" y="2240363"/>
          <a:ext cx="4780416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041328-1365-4EF5-A7F5-0AEB86BD52E1}">
      <dsp:nvSpPr>
        <dsp:cNvPr id="0" name=""/>
        <dsp:cNvSpPr/>
      </dsp:nvSpPr>
      <dsp:spPr>
        <a:xfrm>
          <a:off x="0" y="2240363"/>
          <a:ext cx="4780416" cy="5600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WHERE: filters the rows of data based on provided criteria</a:t>
          </a:r>
        </a:p>
      </dsp:txBody>
      <dsp:txXfrm>
        <a:off x="0" y="2240363"/>
        <a:ext cx="4780416" cy="560090"/>
      </dsp:txXfrm>
    </dsp:sp>
    <dsp:sp modelId="{43CB6F61-587F-493A-A9D6-13DC46FFE3B2}">
      <dsp:nvSpPr>
        <dsp:cNvPr id="0" name=""/>
        <dsp:cNvSpPr/>
      </dsp:nvSpPr>
      <dsp:spPr>
        <a:xfrm>
          <a:off x="0" y="2800453"/>
          <a:ext cx="4780416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A0315A-21DE-46DE-B795-5D4C38DD8900}">
      <dsp:nvSpPr>
        <dsp:cNvPr id="0" name=""/>
        <dsp:cNvSpPr/>
      </dsp:nvSpPr>
      <dsp:spPr>
        <a:xfrm>
          <a:off x="0" y="2800453"/>
          <a:ext cx="4780416" cy="5600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GROUP BY: groups the rows of data into collections based on sharing the same values in one or more attributes</a:t>
          </a:r>
        </a:p>
      </dsp:txBody>
      <dsp:txXfrm>
        <a:off x="0" y="2800453"/>
        <a:ext cx="4780416" cy="560090"/>
      </dsp:txXfrm>
    </dsp:sp>
    <dsp:sp modelId="{EDC50121-C312-45BA-B3B9-638277F81E88}">
      <dsp:nvSpPr>
        <dsp:cNvPr id="0" name=""/>
        <dsp:cNvSpPr/>
      </dsp:nvSpPr>
      <dsp:spPr>
        <a:xfrm>
          <a:off x="0" y="3360544"/>
          <a:ext cx="4780416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631731-4077-4FF9-941E-085BBF346E8F}">
      <dsp:nvSpPr>
        <dsp:cNvPr id="0" name=""/>
        <dsp:cNvSpPr/>
      </dsp:nvSpPr>
      <dsp:spPr>
        <a:xfrm>
          <a:off x="0" y="3360544"/>
          <a:ext cx="4780416" cy="5600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HAVING: filters the groups formed in the GROUP BY clause based on provided criteria</a:t>
          </a:r>
        </a:p>
      </dsp:txBody>
      <dsp:txXfrm>
        <a:off x="0" y="3360544"/>
        <a:ext cx="4780416" cy="560090"/>
      </dsp:txXfrm>
    </dsp:sp>
    <dsp:sp modelId="{386BCFD1-E9B4-402B-AACE-154318913F5B}">
      <dsp:nvSpPr>
        <dsp:cNvPr id="0" name=""/>
        <dsp:cNvSpPr/>
      </dsp:nvSpPr>
      <dsp:spPr>
        <a:xfrm>
          <a:off x="0" y="3920635"/>
          <a:ext cx="4780416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8AF8CA-B3E4-43CA-A84C-74B6EB1504E8}">
      <dsp:nvSpPr>
        <dsp:cNvPr id="0" name=""/>
        <dsp:cNvSpPr/>
      </dsp:nvSpPr>
      <dsp:spPr>
        <a:xfrm>
          <a:off x="0" y="3920635"/>
          <a:ext cx="4780416" cy="5600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ORDER BY: sorts the final query result rows in ascending or descending order based on the values of one or more attributes</a:t>
          </a:r>
        </a:p>
      </dsp:txBody>
      <dsp:txXfrm>
        <a:off x="0" y="3920635"/>
        <a:ext cx="4780416" cy="5600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6056723-0C51-9F64-C96B-23B004E2DC5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r>
              <a:rPr lang="en-US"/>
              <a:t>Module03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692A4F-AA2D-5D68-33B2-D01EB343A0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r>
              <a:rPr lang="en-US"/>
              <a:t>7/24/2022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D6D5B7-0402-5DA7-146F-32A5599EE44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r>
              <a:rPr lang="en-US"/>
              <a:t>IS 456 Database Systems Management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DC856F-0F9C-F303-7BAB-1F2A7E2C69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387073F6-D5AA-4786-83C7-B3E1500B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109488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r>
              <a:rPr lang="en-US"/>
              <a:t>Module03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r>
              <a:rPr lang="en-US"/>
              <a:t>7/24/2022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r>
              <a:rPr lang="en-US"/>
              <a:t>IS 456 Database Systems Management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28FA7BB-25FC-4D4B-B10F-3D621610F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6703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FA7BB-25FC-4D4B-B10F-3D621610F04A}" type="slidenum">
              <a:rPr lang="en-US" smtClean="0"/>
              <a:t>1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A05EB9-A5A3-2636-0C8C-7724DBE8B66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7/24/2022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BE8175-6803-D634-AEDD-545DF46C2A4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IS 456 Database Systems Management</a:t>
            </a:r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2A9F6ECB-DFBC-E200-5453-2C4245DEDAAD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Module03</a:t>
            </a:r>
          </a:p>
        </p:txBody>
      </p:sp>
    </p:spTree>
    <p:extLst>
      <p:ext uri="{BB962C8B-B14F-4D97-AF65-F5344CB8AC3E}">
        <p14:creationId xmlns:p14="http://schemas.microsoft.com/office/powerpoint/2010/main" val="13732196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FA7BB-25FC-4D4B-B10F-3D621610F04A}" type="slidenum">
              <a:rPr lang="en-US" smtClean="0"/>
              <a:t>10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51A1CA-771B-06C7-5DF0-1F86E533100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7/24/2022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599DE0-46E1-889D-03C7-F437E0191D0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IS 456 Database Systems Management</a:t>
            </a:r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BDF45682-527D-058B-42BC-23DD364D6D9B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Module03</a:t>
            </a:r>
          </a:p>
        </p:txBody>
      </p:sp>
    </p:spTree>
    <p:extLst>
      <p:ext uri="{BB962C8B-B14F-4D97-AF65-F5344CB8AC3E}">
        <p14:creationId xmlns:p14="http://schemas.microsoft.com/office/powerpoint/2010/main" val="1514230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FA7BB-25FC-4D4B-B10F-3D621610F04A}" type="slidenum">
              <a:rPr lang="en-US" smtClean="0"/>
              <a:t>11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81E901-2BC3-AAB7-F94A-DA18BE4C001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7/24/2022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3AD84D-1485-D998-C3EF-00D349FC837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IS 456 Database Systems Management</a:t>
            </a:r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34B98E61-F101-6EB3-8B0B-443076ECF614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Module03</a:t>
            </a:r>
          </a:p>
        </p:txBody>
      </p:sp>
    </p:spTree>
    <p:extLst>
      <p:ext uri="{BB962C8B-B14F-4D97-AF65-F5344CB8AC3E}">
        <p14:creationId xmlns:p14="http://schemas.microsoft.com/office/powerpoint/2010/main" val="5418138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FA7BB-25FC-4D4B-B10F-3D621610F04A}" type="slidenum">
              <a:rPr lang="en-US" smtClean="0"/>
              <a:t>12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5F4F92-72AA-63CD-6C22-47F047E98A2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7/24/2022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058834-5C8C-D395-C3AD-20D9B1EACF6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IS 456 Database Systems Management</a:t>
            </a:r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79AF62CB-0B73-45F5-890E-A63A7C0A3BDC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Module03</a:t>
            </a:r>
          </a:p>
        </p:txBody>
      </p:sp>
    </p:spTree>
    <p:extLst>
      <p:ext uri="{BB962C8B-B14F-4D97-AF65-F5344CB8AC3E}">
        <p14:creationId xmlns:p14="http://schemas.microsoft.com/office/powerpoint/2010/main" val="29070530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FA7BB-25FC-4D4B-B10F-3D621610F04A}" type="slidenum">
              <a:rPr lang="en-US" smtClean="0"/>
              <a:t>13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549463-A770-01C6-CED7-6BF9A140FD2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7/24/2022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60EB5F-4096-E431-D996-B75D41A9A36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IS 456 Database Systems Management</a:t>
            </a:r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76E56442-BBC6-D523-A3FD-DCDDF36B0556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Module03</a:t>
            </a:r>
          </a:p>
        </p:txBody>
      </p:sp>
    </p:spTree>
    <p:extLst>
      <p:ext uri="{BB962C8B-B14F-4D97-AF65-F5344CB8AC3E}">
        <p14:creationId xmlns:p14="http://schemas.microsoft.com/office/powerpoint/2010/main" val="16369007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FA7BB-25FC-4D4B-B10F-3D621610F04A}" type="slidenum">
              <a:rPr lang="en-US" smtClean="0"/>
              <a:t>14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27E7B7-FCB7-AC9A-FCF2-77FF1A7D540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7/24/2022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CFD448-2727-34EF-DA8D-E9AE74391B0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IS 456 Database Systems Management</a:t>
            </a:r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9236E356-8FFC-10B8-D950-84F2701BB5F8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Module03</a:t>
            </a:r>
          </a:p>
        </p:txBody>
      </p:sp>
    </p:spTree>
    <p:extLst>
      <p:ext uri="{BB962C8B-B14F-4D97-AF65-F5344CB8AC3E}">
        <p14:creationId xmlns:p14="http://schemas.microsoft.com/office/powerpoint/2010/main" val="3350487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FA7BB-25FC-4D4B-B10F-3D621610F04A}" type="slidenum">
              <a:rPr lang="en-US" smtClean="0"/>
              <a:t>2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68D7BD-7540-1248-FC03-48140C241EF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7/24/2022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0FE7B6-EB23-D2F4-A853-118AE804605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IS 456 Database Systems Management</a:t>
            </a:r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4024F9C1-0FE4-AE9C-D48B-3D980DFE1FD7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Module03</a:t>
            </a:r>
          </a:p>
        </p:txBody>
      </p:sp>
    </p:spTree>
    <p:extLst>
      <p:ext uri="{BB962C8B-B14F-4D97-AF65-F5344CB8AC3E}">
        <p14:creationId xmlns:p14="http://schemas.microsoft.com/office/powerpoint/2010/main" val="8950213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FA7BB-25FC-4D4B-B10F-3D621610F04A}" type="slidenum">
              <a:rPr lang="en-US" smtClean="0"/>
              <a:t>3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737D2D-D64C-778C-8B1A-2D25E8D9A3D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7/24/2022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3A2A9A-C212-DF1B-06E6-B8A84E1B5E5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IS 456 Database Systems Management</a:t>
            </a:r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BE20DFC2-D0EF-1A71-DD6F-B9CE09A69B07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Module03</a:t>
            </a:r>
          </a:p>
        </p:txBody>
      </p:sp>
    </p:spTree>
    <p:extLst>
      <p:ext uri="{BB962C8B-B14F-4D97-AF65-F5344CB8AC3E}">
        <p14:creationId xmlns:p14="http://schemas.microsoft.com/office/powerpoint/2010/main" val="473890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FA7BB-25FC-4D4B-B10F-3D621610F04A}" type="slidenum">
              <a:rPr lang="en-US" smtClean="0"/>
              <a:t>4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66C101-544D-5CD7-5048-3F8D3BECC27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7/24/2022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8CDDC8-8C2C-5384-96E5-8E62675873B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IS 456 Database Systems Management</a:t>
            </a:r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7668CB47-F59A-494C-2ED5-177F2CC19D50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Module03</a:t>
            </a:r>
          </a:p>
        </p:txBody>
      </p:sp>
    </p:spTree>
    <p:extLst>
      <p:ext uri="{BB962C8B-B14F-4D97-AF65-F5344CB8AC3E}">
        <p14:creationId xmlns:p14="http://schemas.microsoft.com/office/powerpoint/2010/main" val="30280643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FA7BB-25FC-4D4B-B10F-3D621610F04A}" type="slidenum">
              <a:rPr lang="en-US" smtClean="0"/>
              <a:t>5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29C813-24A2-960B-D349-6A137CFDCCF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7/24/2022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203A1-A4AB-AD1D-91EC-5B8E8E15B2C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IS 456 Database Systems Management</a:t>
            </a:r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AB6276DA-4E21-81B3-7105-73667FF77F8A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Module03</a:t>
            </a:r>
          </a:p>
        </p:txBody>
      </p:sp>
    </p:spTree>
    <p:extLst>
      <p:ext uri="{BB962C8B-B14F-4D97-AF65-F5344CB8AC3E}">
        <p14:creationId xmlns:p14="http://schemas.microsoft.com/office/powerpoint/2010/main" val="24484592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FA7BB-25FC-4D4B-B10F-3D621610F04A}" type="slidenum">
              <a:rPr lang="en-US" smtClean="0"/>
              <a:t>6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195AA8-8C68-5A0A-5387-95090490B7B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7/24/2022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AB331F-3C30-FF02-174D-326DF1FC459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IS 456 Database Systems Management</a:t>
            </a:r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45779EB3-AF5E-AE8F-CA92-564D51100C98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Module03</a:t>
            </a:r>
          </a:p>
        </p:txBody>
      </p:sp>
    </p:spTree>
    <p:extLst>
      <p:ext uri="{BB962C8B-B14F-4D97-AF65-F5344CB8AC3E}">
        <p14:creationId xmlns:p14="http://schemas.microsoft.com/office/powerpoint/2010/main" val="40037846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FA7BB-25FC-4D4B-B10F-3D621610F04A}" type="slidenum">
              <a:rPr lang="en-US" smtClean="0"/>
              <a:t>7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E0C0B4-0A7F-846B-40C5-0B3F4A9CAC1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7/24/2022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7BFD27-94A8-719F-E696-7C2453C5A19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IS 456 Database Systems Management</a:t>
            </a:r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0B02C401-B257-96F3-0626-124D94DBC883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Module03</a:t>
            </a:r>
          </a:p>
        </p:txBody>
      </p:sp>
    </p:spTree>
    <p:extLst>
      <p:ext uri="{BB962C8B-B14F-4D97-AF65-F5344CB8AC3E}">
        <p14:creationId xmlns:p14="http://schemas.microsoft.com/office/powerpoint/2010/main" val="32704579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FA7BB-25FC-4D4B-B10F-3D621610F04A}" type="slidenum">
              <a:rPr lang="en-US" smtClean="0"/>
              <a:t>8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3F5DEC-D4B2-1B82-F465-952671E09D2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7/24/2022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1D8048-A9CE-DFC9-E3F5-CB9DA953B19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IS 456 Database Systems Management</a:t>
            </a:r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1E7A8835-64BC-4839-5BA2-9B446FACE78F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Module03</a:t>
            </a:r>
          </a:p>
        </p:txBody>
      </p:sp>
    </p:spTree>
    <p:extLst>
      <p:ext uri="{BB962C8B-B14F-4D97-AF65-F5344CB8AC3E}">
        <p14:creationId xmlns:p14="http://schemas.microsoft.com/office/powerpoint/2010/main" val="28511109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FA7BB-25FC-4D4B-B10F-3D621610F04A}" type="slidenum">
              <a:rPr lang="en-US" smtClean="0"/>
              <a:t>9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FD05B7-C554-1339-41A1-563AA15005F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/>
              <a:t>7/24/2022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635DF8-7F1B-F786-8B53-B090E432A9F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IS 456 Database Systems Management</a:t>
            </a:r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697D2F8B-45F1-BDB0-433B-E04A01EBB61D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Module03</a:t>
            </a:r>
          </a:p>
        </p:txBody>
      </p:sp>
    </p:spTree>
    <p:extLst>
      <p:ext uri="{BB962C8B-B14F-4D97-AF65-F5344CB8AC3E}">
        <p14:creationId xmlns:p14="http://schemas.microsoft.com/office/powerpoint/2010/main" val="1245916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C7AE4-2799-4325-2483-31ABE28D99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A1A5CF-39CB-B3D7-910D-80D6F4FEDE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0DA373-444C-4C34-06BC-2590EF6F0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8DB0A-C604-4FE7-A0DB-1946ED7BC8BB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37767-F214-264B-74B2-900AB81BE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19ABC-8FD6-1C70-96D7-00F9BC28E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4D12D-785F-4EA5-A02E-AA8B88683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280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53A6E-5353-CAE9-6DE8-709DA7F1C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926F3E-065F-733D-F5FA-1D81C93FBD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704C25-9B49-C1A5-4551-6C6DD9DC4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8DB0A-C604-4FE7-A0DB-1946ED7BC8BB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F2F176-BD75-240A-CE32-597153457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C634C-11F4-99A3-4E2D-48D1E8A31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4D12D-785F-4EA5-A02E-AA8B88683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464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10CD70-2722-1179-BA5B-C22DCDE4ED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015863-5471-3985-792E-046F4CEA22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0D95D3-723C-0704-AF6C-9E8D56A9F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8DB0A-C604-4FE7-A0DB-1946ED7BC8BB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C43AB-E407-56D1-EDCD-F8F636153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1A0166-8648-6775-D28C-D7BA8BD88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4D12D-785F-4EA5-A02E-AA8B88683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245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3935D-DBD1-77B5-6A57-9A22B873B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B92C1-C36F-F6FB-56B6-E46D7E4FC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C4E24-0E90-3C1B-EA44-A2E7F1382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8DB0A-C604-4FE7-A0DB-1946ED7BC8BB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F2512D-2B1B-42F4-DA6A-0BEA2B8FB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106CD-4610-929B-9CB5-E768FAFFC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4D12D-785F-4EA5-A02E-AA8B88683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900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7F62F-D7CE-B58F-AD3E-802A5E973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89F5C1-2073-458D-33CC-75E7EE1D2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380DD1-4A8A-69B8-903C-8B59EEC26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8DB0A-C604-4FE7-A0DB-1946ED7BC8BB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97B9A3-52FA-2038-3AF0-C1D3AF6C6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3AF683-3744-2B41-DB57-341EDAD44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4D12D-785F-4EA5-A02E-AA8B88683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826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3480E-BBC1-17E9-E2E9-D09B6CBEB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ACCB5-9E27-7E2E-E36D-FC8FEAF176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D5625F-D667-F08F-76CC-AD3761F57F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18FA74-A95B-1C6B-CE87-8427C77A9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8DB0A-C604-4FE7-A0DB-1946ED7BC8BB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430663-D9C7-47F9-5F0B-34217A7AC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F02CE9-DBE7-A56E-E7E2-B6206E8A7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4D12D-785F-4EA5-A02E-AA8B88683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634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7268A-C096-8858-C8DE-AC14A4479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B48DA-E61C-9516-F545-57F79491C3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97603D-8FFB-FA42-E11E-9680CE918A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14BB2A-6281-3107-7509-43F4FC0B1D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FA4354-5826-E156-C666-C49AAA1706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A23657-F622-3DCE-8C41-73610F0A1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8DB0A-C604-4FE7-A0DB-1946ED7BC8BB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490CDA-DA4D-57A5-DABB-C3B3B794C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567436-9CFC-7269-4479-4760B23C5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4D12D-785F-4EA5-A02E-AA8B88683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46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6DED3-8951-446F-4A13-04E5101F7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88DDF0-2857-7635-DA15-59EF3522A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8DB0A-C604-4FE7-A0DB-1946ED7BC8BB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8EC9F-1EDF-1C8F-1437-A0C585B46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CA425A-3358-FFFA-70A5-C9D30F2EE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4D12D-785F-4EA5-A02E-AA8B88683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002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6ADDB4-D7B5-9EA3-145B-CF0FD6CE7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8DB0A-C604-4FE7-A0DB-1946ED7BC8BB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748427-63A1-B827-17A8-FFC856D64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D6BE86-60AB-536B-3615-46EAD668A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4D12D-785F-4EA5-A02E-AA8B88683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386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FE801-6A91-79DC-2BCE-568F353E9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B978B-288F-DBF4-1E67-5435831C4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196745-BEEB-3346-6A16-28E6A06794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28116E-8420-4C49-1E80-9DB4317CD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8DB0A-C604-4FE7-A0DB-1946ED7BC8BB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5609D8-9DFF-1265-7E2F-9F613D1FB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F57FC8-D404-CBE0-EB9C-35D2211C0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4D12D-785F-4EA5-A02E-AA8B88683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443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2E484-6AEB-DDCA-0734-84D02F3B0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6A86CF-58FD-429A-7112-1111788055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519E52-EC9B-0A40-84F0-797AFA69A7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02583E-A359-BC19-0CBF-AD7A15510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8DB0A-C604-4FE7-A0DB-1946ED7BC8BB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9CEAF-F599-1C91-DC83-8038012FD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6DFFD7-6537-CD31-7355-7134C77CB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4D12D-785F-4EA5-A02E-AA8B88683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28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FAF006-0092-1EB1-9200-5CBEE3FDA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76994-CDDF-FBC7-A45B-190C4BDD35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C7E5A-EB54-E41A-B2F1-42056B38C3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28DB0A-C604-4FE7-A0DB-1946ED7BC8BB}" type="datetimeFigureOut">
              <a:rPr lang="en-US" smtClean="0"/>
              <a:t>7/17/2022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EC6C76-605F-270C-4657-75693CC115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3D23D-8177-21AF-67EA-2488283BEE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4D12D-785F-4EA5-A02E-AA8B88683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586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Triangle 26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281ADD-2ED5-4217-ABA4-C4F7873E28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1008993"/>
            <a:ext cx="9231410" cy="354204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8100" kern="1200">
                <a:latin typeface="+mj-lt"/>
                <a:ea typeface="+mj-ea"/>
                <a:cs typeface="+mj-cs"/>
              </a:rPr>
              <a:t>IS-456: Database Management Systems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374955-BB59-42F3-8BD8-70901613D2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5241" y="4582814"/>
            <a:ext cx="7132335" cy="1312657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/>
              <a:t>Module 3: Database queries and SQL Operators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/>
              <a:t>Summer 2022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/>
              <a:t>CityU of Seattle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BA228234-D672-4D23-9D20-68606215CCCB}"/>
              </a:ext>
            </a:extLst>
          </p:cNvPr>
          <p:cNvSpPr txBox="1">
            <a:spLocks/>
          </p:cNvSpPr>
          <p:nvPr/>
        </p:nvSpPr>
        <p:spPr>
          <a:xfrm>
            <a:off x="4976030" y="3589866"/>
            <a:ext cx="6250940" cy="2304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168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A4026A73-1F7F-49F2-B319-8CA3B3D5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Right Triangle 24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15A26F-1682-404F-9560-41519FF0C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900" y="1188637"/>
            <a:ext cx="3141430" cy="4480726"/>
          </a:xfrm>
        </p:spPr>
        <p:txBody>
          <a:bodyPr>
            <a:normAutofit/>
          </a:bodyPr>
          <a:lstStyle/>
          <a:p>
            <a:pPr algn="r"/>
            <a:r>
              <a:rPr lang="en-US" sz="6600"/>
              <a:t>CREATE TABLE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4C9C6-743E-43DA-A2D0-F33B8382F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8928" y="1338729"/>
            <a:ext cx="4795584" cy="4180542"/>
          </a:xfrm>
        </p:spPr>
        <p:txBody>
          <a:bodyPr anchor="ctr">
            <a:normAutofit/>
          </a:bodyPr>
          <a:lstStyle/>
          <a:p>
            <a:r>
              <a:rPr lang="en-US" sz="1100"/>
              <a:t>Creating a table involves naming the table and defining its columns and data type. </a:t>
            </a:r>
          </a:p>
          <a:p>
            <a:r>
              <a:rPr lang="en-US" sz="1100"/>
              <a:t>PK,UK,FK, and etc. can be defined for the columns while creating the table or could be defined later.</a:t>
            </a:r>
          </a:p>
          <a:p>
            <a:pPr marL="0" indent="0">
              <a:buNone/>
            </a:pPr>
            <a:r>
              <a:rPr lang="en-US" sz="1100"/>
              <a:t>Syntax</a:t>
            </a:r>
          </a:p>
          <a:p>
            <a:pPr marL="0" indent="0">
              <a:buNone/>
            </a:pPr>
            <a:r>
              <a:rPr lang="en-US" sz="1100"/>
              <a:t>Without PK</a:t>
            </a:r>
          </a:p>
          <a:p>
            <a:pPr marL="0" indent="0">
              <a:buNone/>
            </a:pPr>
            <a:r>
              <a:rPr lang="en-US" sz="1100"/>
              <a:t>CREATE TABLE table_name</a:t>
            </a:r>
          </a:p>
          <a:p>
            <a:pPr marL="0" indent="0">
              <a:buNone/>
            </a:pPr>
            <a:r>
              <a:rPr lang="en-US" sz="1100"/>
              <a:t>(</a:t>
            </a:r>
          </a:p>
          <a:p>
            <a:pPr marL="0" indent="0">
              <a:buNone/>
            </a:pPr>
            <a:r>
              <a:rPr lang="en-US" sz="1100"/>
              <a:t>column 1 datatype,</a:t>
            </a:r>
          </a:p>
          <a:p>
            <a:pPr marL="0" indent="0">
              <a:buNone/>
            </a:pPr>
            <a:r>
              <a:rPr lang="en-US" sz="1100"/>
              <a:t>column 2 datatype,</a:t>
            </a:r>
          </a:p>
          <a:p>
            <a:pPr marL="0" indent="0">
              <a:buNone/>
            </a:pPr>
            <a:r>
              <a:rPr lang="en-US" sz="1100"/>
              <a:t>column 3 datatype,</a:t>
            </a:r>
          </a:p>
          <a:p>
            <a:pPr marL="0" indent="0">
              <a:buNone/>
            </a:pPr>
            <a:r>
              <a:rPr lang="en-US" sz="1100"/>
              <a:t>column n datatype</a:t>
            </a:r>
          </a:p>
          <a:p>
            <a:pPr marL="0" indent="0">
              <a:buNone/>
            </a:pPr>
            <a:r>
              <a:rPr lang="en-US" sz="1100"/>
              <a:t>);</a:t>
            </a:r>
          </a:p>
          <a:p>
            <a:pPr marL="0" indent="0">
              <a:buNone/>
            </a:pPr>
            <a:r>
              <a:rPr lang="en-US" sz="1100"/>
              <a:t>NOTE: with PK, after the last statement, we should write: </a:t>
            </a:r>
          </a:p>
          <a:p>
            <a:pPr marL="0" indent="0">
              <a:buNone/>
            </a:pPr>
            <a:r>
              <a:rPr lang="en-US" sz="1100"/>
              <a:t>CONSTRAINT constraint-name PRIMARY KEY (field-name)</a:t>
            </a:r>
          </a:p>
        </p:txBody>
      </p:sp>
    </p:spTree>
    <p:extLst>
      <p:ext uri="{BB962C8B-B14F-4D97-AF65-F5344CB8AC3E}">
        <p14:creationId xmlns:p14="http://schemas.microsoft.com/office/powerpoint/2010/main" val="1143742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22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E74ADF-2FA9-4233-82D9-7648847A02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854" y="2356706"/>
            <a:ext cx="2377440" cy="820216"/>
          </a:xfrm>
          <a:prstGeom prst="rect">
            <a:avLst/>
          </a:prstGeom>
        </p:spPr>
      </p:pic>
      <p:sp>
        <p:nvSpPr>
          <p:cNvPr id="34" name="Right Triangle 24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26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A35B27-1B8E-4366-A7CC-26A31F6B3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74" y="727128"/>
            <a:ext cx="8232296" cy="1337699"/>
          </a:xfrm>
        </p:spPr>
        <p:txBody>
          <a:bodyPr anchor="b">
            <a:normAutofit/>
          </a:bodyPr>
          <a:lstStyle/>
          <a:p>
            <a:r>
              <a:rPr lang="en-US" sz="6000" dirty="0"/>
              <a:t>MYSQL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5940A-1EF5-4246-8EF7-60A097357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4633" y="1107907"/>
            <a:ext cx="4305125" cy="2799692"/>
          </a:xfrm>
        </p:spPr>
        <p:txBody>
          <a:bodyPr anchor="ctr">
            <a:normAutofit/>
          </a:bodyPr>
          <a:lstStyle/>
          <a:p>
            <a:r>
              <a:rPr lang="en-US" sz="1400"/>
              <a:t>In MYSQL syntax, first we have to create a database using CREATE command and then we have to switch to that database to start working.</a:t>
            </a:r>
          </a:p>
          <a:p>
            <a:pPr marL="0" indent="0">
              <a:buNone/>
            </a:pPr>
            <a:r>
              <a:rPr lang="en-US" sz="1400"/>
              <a:t>EXAMPLE:</a:t>
            </a:r>
          </a:p>
          <a:p>
            <a:pPr marL="0" indent="0">
              <a:buNone/>
            </a:pPr>
            <a:r>
              <a:rPr lang="en-US" sz="1400"/>
              <a:t>CREATE DATABASE universitydb;</a:t>
            </a:r>
          </a:p>
          <a:p>
            <a:pPr marL="0" indent="0">
              <a:buNone/>
            </a:pPr>
            <a:r>
              <a:rPr lang="en-US" sz="1400"/>
              <a:t>USE universitydb;</a:t>
            </a:r>
          </a:p>
          <a:p>
            <a:pPr marL="0" indent="0">
              <a:buNone/>
            </a:pPr>
            <a:endParaRPr lang="en-US" sz="1400"/>
          </a:p>
          <a:p>
            <a:pPr marL="0" indent="0">
              <a:buNone/>
            </a:pPr>
            <a:endParaRPr lang="en-US" sz="1400"/>
          </a:p>
          <a:p>
            <a:pPr marL="0" indent="0">
              <a:buNone/>
            </a:pPr>
            <a:r>
              <a:rPr lang="en-US" sz="1400"/>
              <a:t>And then we are going to create the Students table as follow;</a:t>
            </a:r>
          </a:p>
          <a:p>
            <a:pPr marL="0" indent="0">
              <a:buNone/>
            </a:pPr>
            <a:endParaRPr lang="en-US" sz="1400"/>
          </a:p>
          <a:p>
            <a:endParaRPr lang="en-US"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9B80AB-2CE0-4314-9D3B-26150B3918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74" y="4199478"/>
            <a:ext cx="10905052" cy="2014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510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8AB237-6909-4EF1-A501-E8D2A1E84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0" y="1050595"/>
            <a:ext cx="8074815" cy="1618489"/>
          </a:xfrm>
        </p:spPr>
        <p:txBody>
          <a:bodyPr anchor="ctr">
            <a:normAutofit/>
          </a:bodyPr>
          <a:lstStyle/>
          <a:p>
            <a:r>
              <a:rPr lang="en-US" sz="7200"/>
              <a:t>Date Arithmetic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B5EA3-790C-4A59-A30D-61683DED7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240" y="2394285"/>
            <a:ext cx="8074815" cy="3375580"/>
          </a:xfrm>
        </p:spPr>
        <p:txBody>
          <a:bodyPr anchor="t">
            <a:normAutofit fontScale="92500" lnSpcReduction="10000"/>
          </a:bodyPr>
          <a:lstStyle/>
          <a:p>
            <a:r>
              <a:rPr lang="en-US" sz="1800" dirty="0"/>
              <a:t>Computed Columns</a:t>
            </a:r>
          </a:p>
          <a:p>
            <a:r>
              <a:rPr lang="en-US" sz="1800" dirty="0"/>
              <a:t>DBMS stores a date value in a numeric format</a:t>
            </a:r>
          </a:p>
          <a:p>
            <a:pPr marL="0" indent="0">
              <a:buNone/>
            </a:pPr>
            <a:r>
              <a:rPr lang="en-US" sz="1800" dirty="0"/>
              <a:t>Example: </a:t>
            </a:r>
          </a:p>
          <a:p>
            <a:pPr marL="0" indent="0">
              <a:buNone/>
            </a:pPr>
            <a:r>
              <a:rPr lang="en-US" sz="1800" dirty="0"/>
              <a:t>If today’s date in some DBMS  is the day number “250,000”, then tomorrow will be “250,001”, and yesterday was “249,999”.</a:t>
            </a:r>
          </a:p>
          <a:p>
            <a:r>
              <a:rPr lang="en-US" sz="1800" dirty="0"/>
              <a:t>Adding or subtracting a number from a date that is stored in a date data type returns the date that is the specified number of days from the given date.</a:t>
            </a:r>
          </a:p>
          <a:p>
            <a:r>
              <a:rPr lang="en-US" sz="1800" dirty="0"/>
              <a:t>Listing Unique Values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/>
              <a:t>DISTINCT clause: produces a list of only those values that are different from one another.</a:t>
            </a:r>
          </a:p>
          <a:p>
            <a:r>
              <a:rPr lang="en-US" sz="1800" dirty="0"/>
              <a:t>Arithmetic Operators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096204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A4026A73-1F7F-49F2-B319-8CA3B3D5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Right Triangle 33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59B499-EE24-40B7-9DA7-1BF3CBB8E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900" y="1188637"/>
            <a:ext cx="3141430" cy="4480726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sz="6100" kern="1200">
                <a:latin typeface="+mj-lt"/>
                <a:ea typeface="+mj-ea"/>
                <a:cs typeface="+mj-cs"/>
              </a:rPr>
              <a:t>Summary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81215-2F49-4675-803B-D5B33A1216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8928" y="1338729"/>
            <a:ext cx="4795584" cy="41805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b="1" dirty="0"/>
              <a:t>SQL Definition</a:t>
            </a:r>
          </a:p>
          <a:p>
            <a:r>
              <a:rPr lang="en-US" sz="2400" b="1" i="0" u="none" strike="noStrike" baseline="0" dirty="0"/>
              <a:t>SQL Queries</a:t>
            </a:r>
          </a:p>
          <a:p>
            <a:r>
              <a:rPr lang="en-US" sz="2400" b="1" i="0" u="none" strike="noStrike" baseline="0" dirty="0"/>
              <a:t>Basic SELECT Queries &amp; Statement Options</a:t>
            </a:r>
          </a:p>
          <a:p>
            <a:r>
              <a:rPr lang="en-US" sz="2400" b="1" i="0" u="none" strike="noStrike" baseline="0" dirty="0"/>
              <a:t>Data Languages</a:t>
            </a:r>
          </a:p>
          <a:p>
            <a:r>
              <a:rPr lang="en-US" sz="2400" b="1" i="0" u="none" strike="noStrike" baseline="0" dirty="0"/>
              <a:t>Create Table</a:t>
            </a:r>
          </a:p>
          <a:p>
            <a:r>
              <a:rPr lang="en-US" sz="2400" b="1" i="0" u="none" strike="noStrike" baseline="0" dirty="0"/>
              <a:t>MYSQL Syntax</a:t>
            </a:r>
          </a:p>
          <a:p>
            <a:r>
              <a:rPr lang="en-US" sz="2400" b="1" i="0" u="none" strike="noStrike" baseline="0" dirty="0"/>
              <a:t>Date Arithmetic</a:t>
            </a:r>
          </a:p>
        </p:txBody>
      </p:sp>
    </p:spTree>
    <p:extLst>
      <p:ext uri="{BB962C8B-B14F-4D97-AF65-F5344CB8AC3E}">
        <p14:creationId xmlns:p14="http://schemas.microsoft.com/office/powerpoint/2010/main" val="11917135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4026A73-1F7F-49F2-B319-8CA3B3D5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D123CA-778F-45BB-994B-7EE6109FD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900" y="1188637"/>
            <a:ext cx="3141430" cy="4480726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sz="5600" kern="1200">
                <a:latin typeface="+mj-lt"/>
                <a:ea typeface="+mj-ea"/>
                <a:cs typeface="+mj-cs"/>
              </a:rPr>
              <a:t>Resources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A17EC-0AE8-4C00-AA14-9D867D058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8928" y="1338729"/>
            <a:ext cx="4795584" cy="41805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/>
              <a:t>Mukesh Negi, (2019): Fundamental of Database Management System</a:t>
            </a:r>
          </a:p>
          <a:p>
            <a:r>
              <a:rPr lang="en-US" sz="2400"/>
              <a:t>Coronel C., Morris S., (2019): Database Systems, Design, Implementation, &amp; Management</a:t>
            </a:r>
          </a:p>
          <a:p>
            <a:r>
              <a:rPr lang="en-US" sz="2400"/>
              <a:t>Adham Saeed, (2017): Role of Database Management Systems in Supporting Information Technology </a:t>
            </a:r>
          </a:p>
        </p:txBody>
      </p:sp>
    </p:spTree>
    <p:extLst>
      <p:ext uri="{BB962C8B-B14F-4D97-AF65-F5344CB8AC3E}">
        <p14:creationId xmlns:p14="http://schemas.microsoft.com/office/powerpoint/2010/main" val="425097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4026A73-1F7F-49F2-B319-8CA3B3D5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68AED6-925B-4FC2-85DA-0D0BA6F0C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900" y="1188637"/>
            <a:ext cx="3141430" cy="4480726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sz="6600" kern="1200">
                <a:latin typeface="+mj-lt"/>
                <a:ea typeface="+mj-ea"/>
                <a:cs typeface="+mj-cs"/>
              </a:rPr>
              <a:t>Topics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8EE4B-9E29-4684-8472-93F926CF13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8928" y="1338729"/>
            <a:ext cx="4795584" cy="41805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b="1" i="0" u="none" strike="noStrike" baseline="0"/>
              <a:t>Introduction to SQL</a:t>
            </a:r>
          </a:p>
          <a:p>
            <a:r>
              <a:rPr lang="en-US" sz="2200" b="1" i="0" u="none" strike="noStrike" baseline="0"/>
              <a:t>SQL Queries</a:t>
            </a:r>
          </a:p>
          <a:p>
            <a:r>
              <a:rPr lang="en-US" sz="2200" b="1" i="0" u="none" strike="noStrike" baseline="0"/>
              <a:t>Basic SELECT Queries &amp; Statement Options</a:t>
            </a:r>
          </a:p>
          <a:p>
            <a:r>
              <a:rPr lang="en-US" sz="2200" b="1" i="0" u="none" strike="noStrike" baseline="0"/>
              <a:t>Data Languages</a:t>
            </a:r>
          </a:p>
          <a:p>
            <a:r>
              <a:rPr lang="en-US" sz="2200" b="1" i="0" u="none" strike="noStrike" baseline="0"/>
              <a:t>Create Table</a:t>
            </a:r>
          </a:p>
          <a:p>
            <a:r>
              <a:rPr lang="en-US" sz="2200" b="1" i="0" u="none" strike="noStrike" baseline="0"/>
              <a:t>MYSQL Syntax</a:t>
            </a:r>
          </a:p>
          <a:p>
            <a:r>
              <a:rPr lang="en-US" sz="2200" b="1" i="0" u="none" strike="noStrike" baseline="0"/>
              <a:t>Date Arithmetic</a:t>
            </a:r>
          </a:p>
          <a:p>
            <a:r>
              <a:rPr lang="en-US" sz="2200" b="1" i="0" u="none" strike="noStrike" baseline="0"/>
              <a:t>Summary</a:t>
            </a:r>
          </a:p>
          <a:p>
            <a:r>
              <a:rPr lang="en-US" sz="2200" b="1" i="0" u="none" strike="noStrike" baseline="0"/>
              <a:t>References</a:t>
            </a: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1532204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4026A73-1F7F-49F2-B319-8CA3B3D5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ABB3CF-3700-4021-AA86-6F2870C47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900" y="1188637"/>
            <a:ext cx="3141430" cy="4480726"/>
          </a:xfrm>
        </p:spPr>
        <p:txBody>
          <a:bodyPr>
            <a:normAutofit/>
          </a:bodyPr>
          <a:lstStyle/>
          <a:p>
            <a:pPr algn="r"/>
            <a:r>
              <a:rPr lang="en-US" sz="3600" b="1" i="0" u="none" strike="noStrike" baseline="0">
                <a:latin typeface="Arial" panose="020B0604020202020204" pitchFamily="34" charset="0"/>
              </a:rPr>
              <a:t>Introduction to SQL</a:t>
            </a:r>
            <a:endParaRPr lang="en-US" sz="360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B43F5-1698-4CD4-BCA4-D29C43422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8928" y="1338729"/>
            <a:ext cx="4795584" cy="4180542"/>
          </a:xfrm>
        </p:spPr>
        <p:txBody>
          <a:bodyPr anchor="ctr">
            <a:normAutofit/>
          </a:bodyPr>
          <a:lstStyle/>
          <a:p>
            <a:r>
              <a:rPr lang="en-US" sz="2000"/>
              <a:t>Definition: </a:t>
            </a:r>
            <a:r>
              <a:rPr lang="en-US" sz="2000" b="0" i="0">
                <a:effectLst/>
                <a:latin typeface="Roboto"/>
              </a:rPr>
              <a:t>Structured Query Language is a domain-specific language used in programming and designed for managing data held in a relational database management system (RDBMS), or for stream processing in a relational data stream management system (RDSMS).</a:t>
            </a:r>
          </a:p>
          <a:p>
            <a:r>
              <a:rPr lang="en-US" sz="2000">
                <a:latin typeface="Roboto"/>
              </a:rPr>
              <a:t>Data Types</a:t>
            </a:r>
          </a:p>
          <a:p>
            <a:pPr>
              <a:buFont typeface="+mj-lt"/>
              <a:buAutoNum type="arabicPeriod"/>
            </a:pPr>
            <a:r>
              <a:rPr lang="en-US" sz="2000">
                <a:latin typeface="Roboto"/>
              </a:rPr>
              <a:t>Character data</a:t>
            </a:r>
          </a:p>
          <a:p>
            <a:pPr>
              <a:buFont typeface="+mj-lt"/>
              <a:buAutoNum type="arabicPeriod"/>
            </a:pPr>
            <a:r>
              <a:rPr lang="en-US" sz="2000">
                <a:latin typeface="Roboto"/>
              </a:rPr>
              <a:t>Numeric data</a:t>
            </a:r>
          </a:p>
          <a:p>
            <a:pPr>
              <a:buFont typeface="+mj-lt"/>
              <a:buAutoNum type="arabicPeriod"/>
            </a:pPr>
            <a:r>
              <a:rPr lang="en-US" sz="2000">
                <a:latin typeface="Roboto"/>
              </a:rPr>
              <a:t>Date data</a:t>
            </a:r>
          </a:p>
          <a:p>
            <a:pPr>
              <a:buFont typeface="+mj-lt"/>
              <a:buAutoNum type="arabicPeriod"/>
            </a:pPr>
            <a:endParaRPr lang="en-US" sz="2000">
              <a:latin typeface="Roboto"/>
            </a:endParaRPr>
          </a:p>
          <a:p>
            <a:endParaRPr lang="en-US" sz="2000"/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253840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884EDEE-84B8-4FDD-BA3D-98FD7EE127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706" y="0"/>
            <a:ext cx="8978781" cy="6854812"/>
          </a:xfrm>
        </p:spPr>
      </p:pic>
    </p:spTree>
    <p:extLst>
      <p:ext uri="{BB962C8B-B14F-4D97-AF65-F5344CB8AC3E}">
        <p14:creationId xmlns:p14="http://schemas.microsoft.com/office/powerpoint/2010/main" val="243942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89B632-87A3-4F8B-B6CC-F8C57441CB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075492" cy="6883389"/>
          </a:xfrm>
        </p:spPr>
      </p:pic>
    </p:spTree>
    <p:extLst>
      <p:ext uri="{BB962C8B-B14F-4D97-AF65-F5344CB8AC3E}">
        <p14:creationId xmlns:p14="http://schemas.microsoft.com/office/powerpoint/2010/main" val="288160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4026A73-1F7F-49F2-B319-8CA3B3D5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E99DFC-8B0F-4FCA-B195-35267EA3E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900" y="1188637"/>
            <a:ext cx="3057101" cy="4480726"/>
          </a:xfrm>
        </p:spPr>
        <p:txBody>
          <a:bodyPr>
            <a:normAutofit/>
          </a:bodyPr>
          <a:lstStyle/>
          <a:p>
            <a:pPr algn="r"/>
            <a:r>
              <a:rPr lang="en-US" sz="6100"/>
              <a:t>SQL Queries &amp; SELECT Queries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1F0B4A2-FACB-7035-9413-03CD7C147C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9779714"/>
              </p:ext>
            </p:extLst>
          </p:nvPr>
        </p:nvGraphicFramePr>
        <p:xfrm>
          <a:off x="5170778" y="1188637"/>
          <a:ext cx="4780416" cy="44807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37244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4026A73-1F7F-49F2-B319-8CA3B3D5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AEAA27-4BCA-4831-B642-848330116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900" y="1188637"/>
            <a:ext cx="3141430" cy="4480726"/>
          </a:xfrm>
        </p:spPr>
        <p:txBody>
          <a:bodyPr>
            <a:normAutofit/>
          </a:bodyPr>
          <a:lstStyle/>
          <a:p>
            <a:pPr algn="r"/>
            <a:r>
              <a:rPr lang="en-US" sz="5100"/>
              <a:t>SELECT Statement Options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BAAFA-997D-475D-9658-BEA595BDC7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8928" y="1338729"/>
            <a:ext cx="4795584" cy="4180542"/>
          </a:xfrm>
        </p:spPr>
        <p:txBody>
          <a:bodyPr anchor="ctr">
            <a:normAutofit/>
          </a:bodyPr>
          <a:lstStyle/>
          <a:p>
            <a:r>
              <a:rPr lang="en-US" sz="1700"/>
              <a:t>SELECT query specifies the columns to be retrieved as a column list;</a:t>
            </a:r>
          </a:p>
          <a:p>
            <a:pPr marL="0" indent="0">
              <a:buNone/>
            </a:pPr>
            <a:r>
              <a:rPr lang="en-US" sz="1700"/>
              <a:t>SELECT   columnlist</a:t>
            </a:r>
          </a:p>
          <a:p>
            <a:pPr marL="0" indent="0">
              <a:buNone/>
            </a:pPr>
            <a:r>
              <a:rPr lang="en-US" sz="1700"/>
              <a:t>FROM     tablelist;</a:t>
            </a:r>
          </a:p>
          <a:p>
            <a:pPr marL="0" indent="0">
              <a:buNone/>
            </a:pPr>
            <a:endParaRPr lang="en-US" sz="1700"/>
          </a:p>
          <a:p>
            <a:r>
              <a:rPr lang="en-US" sz="1700"/>
              <a:t>(*) Symbol</a:t>
            </a:r>
          </a:p>
          <a:p>
            <a:r>
              <a:rPr lang="en-US" sz="1700"/>
              <a:t>Wildcard character</a:t>
            </a:r>
          </a:p>
          <a:p>
            <a:pPr marL="0" indent="0">
              <a:buNone/>
            </a:pPr>
            <a:r>
              <a:rPr lang="en-US" sz="1700"/>
              <a:t>Example:</a:t>
            </a:r>
          </a:p>
          <a:p>
            <a:pPr marL="0" indent="0">
              <a:buNone/>
            </a:pPr>
            <a:r>
              <a:rPr lang="en-US" sz="1700"/>
              <a:t>SELECT    *</a:t>
            </a:r>
          </a:p>
          <a:p>
            <a:pPr marL="0" indent="0">
              <a:buNone/>
            </a:pPr>
            <a:r>
              <a:rPr lang="en-US" sz="1700"/>
              <a:t>FROM      PRODUCT;</a:t>
            </a:r>
          </a:p>
          <a:p>
            <a:pPr marL="0" indent="0">
              <a:buNone/>
            </a:pPr>
            <a:r>
              <a:rPr lang="en-US" sz="1700"/>
              <a:t>(This query would return all of data from the PRODUCT table</a:t>
            </a:r>
          </a:p>
        </p:txBody>
      </p:sp>
    </p:spTree>
    <p:extLst>
      <p:ext uri="{BB962C8B-B14F-4D97-AF65-F5344CB8AC3E}">
        <p14:creationId xmlns:p14="http://schemas.microsoft.com/office/powerpoint/2010/main" val="2231084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4026A73-1F7F-49F2-B319-8CA3B3D5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471F68-2976-43F0-BC19-D07F3F943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900" y="1188637"/>
            <a:ext cx="3141430" cy="4480726"/>
          </a:xfrm>
        </p:spPr>
        <p:txBody>
          <a:bodyPr>
            <a:normAutofit/>
          </a:bodyPr>
          <a:lstStyle/>
          <a:p>
            <a:pPr algn="r"/>
            <a:r>
              <a:rPr lang="en-US" sz="6100"/>
              <a:t>Data language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88281-BAC5-4A2D-9D5D-16E7F7CB47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8928" y="1338729"/>
            <a:ext cx="4795584" cy="4180542"/>
          </a:xfrm>
        </p:spPr>
        <p:txBody>
          <a:bodyPr anchor="ctr">
            <a:normAutofit/>
          </a:bodyPr>
          <a:lstStyle/>
          <a:p>
            <a:r>
              <a:rPr lang="en-US" sz="2400"/>
              <a:t>Data Manipulation Language (DML)</a:t>
            </a:r>
          </a:p>
          <a:p>
            <a:r>
              <a:rPr lang="en-US" sz="2400"/>
              <a:t>Data Definition Language (DDL)</a:t>
            </a:r>
          </a:p>
          <a:p>
            <a:r>
              <a:rPr lang="en-US" sz="2400"/>
              <a:t>Transaction Control Language (TCL)</a:t>
            </a:r>
          </a:p>
          <a:p>
            <a:r>
              <a:rPr lang="en-US" sz="2400"/>
              <a:t>Data Control Language (DCL)</a:t>
            </a:r>
          </a:p>
        </p:txBody>
      </p:sp>
    </p:spTree>
    <p:extLst>
      <p:ext uri="{BB962C8B-B14F-4D97-AF65-F5344CB8AC3E}">
        <p14:creationId xmlns:p14="http://schemas.microsoft.com/office/powerpoint/2010/main" val="2667455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7F6C4C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B0B52B-3CC5-4C4F-9A6F-B52ACD507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91260"/>
            <a:ext cx="6594189" cy="162521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The Database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BD264A-FD6A-48FE-BE16-AE10C9477E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3252"/>
          <a:stretch/>
        </p:blipFill>
        <p:spPr>
          <a:xfrm>
            <a:off x="327547" y="2454903"/>
            <a:ext cx="7058306" cy="408025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75" y="321732"/>
            <a:ext cx="431329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E5982-FA21-411A-A8BB-D06C15DBAC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Simple database composed of the following tables is used to illustrate the SQL commands in this chapter: CUSTOMER, INVOICE, LINE, PRODUCT, and VENDOR.</a:t>
            </a:r>
          </a:p>
          <a:p>
            <a:pPr marL="0" indent="0">
              <a:buNone/>
            </a:pPr>
            <a:endParaRPr lang="en-US" sz="2000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8822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238</TotalTime>
  <Words>714</Words>
  <Application>Microsoft Office PowerPoint</Application>
  <PresentationFormat>Widescreen</PresentationFormat>
  <Paragraphs>147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Roboto</vt:lpstr>
      <vt:lpstr>Wingdings</vt:lpstr>
      <vt:lpstr>Office Theme</vt:lpstr>
      <vt:lpstr>IS-456: Database Management Systems</vt:lpstr>
      <vt:lpstr>Topics</vt:lpstr>
      <vt:lpstr>Introduction to SQL</vt:lpstr>
      <vt:lpstr>PowerPoint Presentation</vt:lpstr>
      <vt:lpstr>PowerPoint Presentation</vt:lpstr>
      <vt:lpstr>SQL Queries &amp; SELECT Queries</vt:lpstr>
      <vt:lpstr>SELECT Statement Options</vt:lpstr>
      <vt:lpstr>Data language</vt:lpstr>
      <vt:lpstr>The Database Model</vt:lpstr>
      <vt:lpstr>CREATE TABLE</vt:lpstr>
      <vt:lpstr>MYSQL syntax</vt:lpstr>
      <vt:lpstr>Date Arithmetic</vt:lpstr>
      <vt:lpstr>Summary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IS-456: Database Management Systems</dc:title>
  <dc:creator>Farzin Bahadori</dc:creator>
  <cp:lastModifiedBy>Thaddeus Thomas</cp:lastModifiedBy>
  <cp:revision>41</cp:revision>
  <cp:lastPrinted>2022-07-17T17:43:02Z</cp:lastPrinted>
  <dcterms:created xsi:type="dcterms:W3CDTF">2020-09-21T16:46:11Z</dcterms:created>
  <dcterms:modified xsi:type="dcterms:W3CDTF">2022-07-17T17:45:35Z</dcterms:modified>
</cp:coreProperties>
</file>

<file path=docProps/thumbnail.jpeg>
</file>